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437" r:id="rId3"/>
    <p:sldId id="438" r:id="rId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899142" y="914447"/>
            <a:ext cx="7349741" cy="2570532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899142" y="3560583"/>
            <a:ext cx="7349741" cy="1472476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835" indent="0" algn="ctr">
              <a:buNone/>
              <a:defRPr sz="1600"/>
            </a:lvl7pPr>
            <a:lvl8pPr marL="3201035" indent="0" algn="ctr">
              <a:buNone/>
              <a:defRPr sz="1600"/>
            </a:lvl8pPr>
            <a:lvl9pPr marL="3658235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456321" y="774040"/>
            <a:ext cx="8229982" cy="5483082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899142" y="2484128"/>
            <a:ext cx="7349741" cy="1018852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899142" y="3560583"/>
            <a:ext cx="7349741" cy="471624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6321" y="1490477"/>
            <a:ext cx="8227282" cy="4759445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493169" y="3848598"/>
            <a:ext cx="5826870" cy="766839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493169" y="4615438"/>
            <a:ext cx="5826870" cy="867645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8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10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8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456321" y="1501277"/>
            <a:ext cx="3882780" cy="4748644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808923" y="1501277"/>
            <a:ext cx="3882780" cy="4748644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buFont typeface="Arial" panose="020B0604020202020204" pitchFamily="34" charset="0"/>
              <a:buChar char="●"/>
              <a:defRPr sz="16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buFont typeface="Wingdings" panose="05000000000000000000" charset="0"/>
              <a:buChar char=""/>
              <a:defRPr sz="1400"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456321" y="1429274"/>
            <a:ext cx="4006986" cy="38162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456321" y="1854095"/>
            <a:ext cx="4006986" cy="4395826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4677029" y="1421802"/>
            <a:ext cx="4006986" cy="38162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835" indent="0">
              <a:buNone/>
              <a:defRPr sz="1600" b="1"/>
            </a:lvl7pPr>
            <a:lvl8pPr marL="3201035" indent="0">
              <a:buNone/>
              <a:defRPr sz="1600" b="1"/>
            </a:lvl8pPr>
            <a:lvl9pPr marL="3658235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4677029" y="1854095"/>
            <a:ext cx="4006986" cy="4395826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lang="zh-CN" altLang="en-US" sz="14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6321" y="608431"/>
            <a:ext cx="8227282" cy="705636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456269" y="1555195"/>
            <a:ext cx="3924958" cy="4608432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763021" y="1555280"/>
            <a:ext cx="3920582" cy="4608237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None/>
              <a:tabLst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7676456" y="914447"/>
            <a:ext cx="783036" cy="5029459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85832" y="914447"/>
            <a:ext cx="6877219" cy="5029459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buFont typeface="Arial" panose="020B0604020202020204" pitchFamily="34" charset="0"/>
              <a:buChar char="●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Wingdings" panose="05000000000000000000" charset="0"/>
              <a:buChar char="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buFont typeface="Arial" panose="020B0604020202020204" pitchFamily="34" charset="0"/>
              <a:buChar char="•"/>
              <a:defRPr u="none" strike="noStrike" kern="1200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tags" Target="../tags/tag62.xml"/><Relationship Id="rId17" Type="http://schemas.openxmlformats.org/officeDocument/2006/relationships/image" Target="../media/image1.png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9D9D9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456321" y="608431"/>
            <a:ext cx="8227282" cy="705636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456321" y="1490477"/>
            <a:ext cx="8227282" cy="4759445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459021" y="6314725"/>
            <a:ext cx="2025094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3087143" y="6314725"/>
            <a:ext cx="2970138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6658509" y="6314725"/>
            <a:ext cx="2025094" cy="3168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0" y="0"/>
            <a:ext cx="9201785" cy="6858635"/>
          </a:xfrm>
          <a:prstGeom prst="rect">
            <a:avLst/>
          </a:prstGeom>
        </p:spPr>
      </p:pic>
    </p:spTree>
    <p:custDataLst>
      <p:tags r:id="rId18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10360" algn="l"/>
          <a:tab pos="1610360" algn="l"/>
          <a:tab pos="1610360" algn="l"/>
          <a:tab pos="1610360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52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4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6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83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8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23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timg (1).jpg"/>
          <p:cNvPicPr/>
          <p:nvPr/>
        </p:nvPicPr>
        <p:blipFill>
          <a:blip r:embed="rId1"/>
          <a:srcRect l="2770" t="2532" b="100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827405" y="1189355"/>
            <a:ext cx="784225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endParaRPr lang="zh-CN" altLang="en-US" sz="2400"/>
          </a:p>
        </p:txBody>
      </p:sp>
      <p:sp>
        <p:nvSpPr>
          <p:cNvPr id="102" name="文本框 101"/>
          <p:cNvSpPr txBox="1"/>
          <p:nvPr/>
        </p:nvSpPr>
        <p:spPr>
          <a:xfrm>
            <a:off x="2032000" y="5795963"/>
            <a:ext cx="508000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0"/>
            <a:endParaRPr lang="en-US" b="1">
              <a:latin typeface="Calibri" panose="020F05020202040302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r>
              <a:rPr lang="en-US" b="1">
                <a:latin typeface="Calibri" panose="020F0502020204030204" charset="0"/>
                <a:ea typeface="宋体" panose="02010600030101010101" pitchFamily="2" charset="-122"/>
                <a:cs typeface="Times New Roman" panose="02020603050405020304" charset="0"/>
              </a:rPr>
              <a:t> 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110615" y="553085"/>
            <a:ext cx="767270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04800" algn="ctr"/>
            <a:endParaRPr lang="zh-CN" altLang="en-US" sz="2800" b="1"/>
          </a:p>
        </p:txBody>
      </p:sp>
      <p:sp>
        <p:nvSpPr>
          <p:cNvPr id="106" name="文本框 105"/>
          <p:cNvSpPr txBox="1"/>
          <p:nvPr/>
        </p:nvSpPr>
        <p:spPr>
          <a:xfrm>
            <a:off x="2032000" y="6237605"/>
            <a:ext cx="5080000" cy="3683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indent="304800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562735" y="339725"/>
            <a:ext cx="6591300" cy="12915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04800" algn="ctr"/>
            <a:r>
              <a:rPr lang="en-US" altLang="zh-CN" sz="2600" b="1">
                <a:ea typeface="宋体" panose="02010600030101010101" pitchFamily="2" charset="-122"/>
              </a:rPr>
              <a:t>班班有特色，处处显创意</a:t>
            </a:r>
            <a:endParaRPr lang="en-US" altLang="zh-CN" sz="2600" b="1">
              <a:ea typeface="宋体" panose="02010600030101010101" pitchFamily="2" charset="-122"/>
            </a:endParaRPr>
          </a:p>
          <a:p>
            <a:pPr indent="304800" algn="ctr"/>
            <a:r>
              <a:rPr lang="en-US" altLang="zh-CN" sz="2600" b="1">
                <a:ea typeface="宋体" panose="02010600030101010101" pitchFamily="2" charset="-122"/>
              </a:rPr>
              <a:t>——越溪实验小学附属幼儿园开展班级特色区域评比活动</a:t>
            </a:r>
            <a:endParaRPr lang="zh-CN" altLang="en-US" sz="2600" b="1"/>
          </a:p>
        </p:txBody>
      </p:sp>
      <p:sp>
        <p:nvSpPr>
          <p:cNvPr id="14" name="文本框 13"/>
          <p:cNvSpPr txBox="1"/>
          <p:nvPr/>
        </p:nvSpPr>
        <p:spPr>
          <a:xfrm>
            <a:off x="1285853" y="1534795"/>
            <a:ext cx="7139328" cy="501675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304800"/>
            <a:r>
              <a:rPr lang="en-US" altLang="zh-CN" sz="2000" b="1" dirty="0">
                <a:ea typeface="宋体" panose="02010600030101010101" pitchFamily="2" charset="-122"/>
              </a:rPr>
              <a:t>    </a:t>
            </a:r>
            <a:r>
              <a:rPr lang="zh-CN" sz="2000" b="1" dirty="0">
                <a:ea typeface="宋体" panose="02010600030101010101" pitchFamily="2" charset="-122"/>
              </a:rPr>
              <a:t>区域活动作为幼儿喜欢的学习方式，为幼儿提供了一个更加宽松、自由的活动空间。在这里，每个幼儿可以选择自己感兴趣和需要的活动，按照自己的学习方式和发展水平，自主选择内容和活动伙伴，主动进行探索、学习，可以找到适合自己学习的最佳方式，体验到快乐、成功和自信。</a:t>
            </a:r>
            <a:endParaRPr lang="zh-CN" sz="2000" b="1" dirty="0">
              <a:ea typeface="宋体" panose="02010600030101010101" pitchFamily="2" charset="-122"/>
            </a:endParaRPr>
          </a:p>
          <a:p>
            <a:r>
              <a:rPr lang="zh-CN" sz="2000" b="1" dirty="0">
                <a:ea typeface="宋体" panose="02010600030101010101" pitchFamily="2" charset="-122"/>
              </a:rPr>
              <a:t>         为了进一步提高教师有效开展区域游戏的能力，充分挖掘区域游戏的教育价值，让区域游戏真正成为孩子成长的摇篮，12月10日，越溪实验小学附属幼儿园开展了班级特色区域评比活动。</a:t>
            </a:r>
            <a:endParaRPr lang="zh-CN" sz="2000" b="1" dirty="0">
              <a:ea typeface="宋体" panose="02010600030101010101" pitchFamily="2" charset="-122"/>
            </a:endParaRPr>
          </a:p>
          <a:p>
            <a:r>
              <a:rPr lang="zh-CN" sz="2000" b="1" dirty="0">
                <a:ea typeface="宋体" panose="02010600030101010101" pitchFamily="2" charset="-122"/>
              </a:rPr>
              <a:t>        走进美工区，一股浓浓的艺术气息扑面而来，将“孩子是环境的主人”这一理念体现的淋漓尽致。老师们站在幼儿的角度去创设环境，建构区中一幢幢不同房子的搭建来自孩子，语言区中一本本多样的自制图书来自孩子，生活区中一幅幅精美的绣品来自孩子，美工区中一张张创意的绘画同样来自我们的孩子。孩子们在班级区域中，可以尽情地创作，将自己的所思所想进行大胆、自由地表达。</a:t>
            </a:r>
            <a:endParaRPr lang="zh-CN" altLang="en-US" sz="2000" b="1" dirty="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图片 37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1034415" y="892175"/>
            <a:ext cx="7332980" cy="2824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图片 4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34415" y="3871595"/>
            <a:ext cx="3764280" cy="29864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图片 4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381625" y="3622040"/>
            <a:ext cx="2395855" cy="3181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文本框 3"/>
          <p:cNvSpPr txBox="1"/>
          <p:nvPr/>
        </p:nvSpPr>
        <p:spPr>
          <a:xfrm>
            <a:off x="1643042" y="142852"/>
            <a:ext cx="5436104" cy="5847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indent="304800" algn="ctr"/>
            <a:r>
              <a:rPr lang="en-US" altLang="zh-CN" sz="3200" b="1" dirty="0" err="1" smtClean="0">
                <a:ea typeface="宋体" panose="02010600030101010101" pitchFamily="2" charset="-122"/>
                <a:sym typeface="+mn-ea"/>
              </a:rPr>
              <a:t>班级特色区域评比活动</a:t>
            </a:r>
            <a:r>
              <a:rPr lang="zh-CN" altLang="en-US" sz="3200" b="1" dirty="0">
                <a:ea typeface="宋体" panose="02010600030101010101" pitchFamily="2" charset="-122"/>
                <a:sym typeface="+mn-ea"/>
              </a:rPr>
              <a:t>照片</a:t>
            </a:r>
            <a:endParaRPr lang="zh-CN" altLang="en-US" sz="3200" b="1" dirty="0">
              <a:ea typeface="宋体" panose="02010600030101010101" pitchFamily="2" charset="-122"/>
              <a:sym typeface="+mn-ea"/>
            </a:endParaRPr>
          </a:p>
        </p:txBody>
      </p:sp>
      <p:pic>
        <p:nvPicPr>
          <p:cNvPr id="6" name="图片 5" descr="微信图片_2018101710061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AFAFA">
                  <a:alpha val="100000"/>
                </a:srgbClr>
              </a:clrFrom>
              <a:clrTo>
                <a:srgbClr val="FAFAFA">
                  <a:alpha val="100000"/>
                  <a:alpha val="0"/>
                </a:srgbClr>
              </a:clrTo>
            </a:clrChange>
          </a:blip>
          <a:srcRect l="7158" t="14697" r="1416" b="26963"/>
          <a:stretch>
            <a:fillRect/>
          </a:stretch>
        </p:blipFill>
        <p:spPr>
          <a:xfrm rot="20640000">
            <a:off x="85958" y="226364"/>
            <a:ext cx="1252487" cy="799730"/>
          </a:xfrm>
          <a:prstGeom prst="rect">
            <a:avLst/>
          </a:prstGeom>
        </p:spPr>
      </p:pic>
      <p:pic>
        <p:nvPicPr>
          <p:cNvPr id="7" name="图片 6" descr="微信图片_201810171006141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3FCFB">
                  <a:alpha val="100000"/>
                </a:srgbClr>
              </a:clrFrom>
              <a:clrTo>
                <a:srgbClr val="F3FCFB">
                  <a:alpha val="100000"/>
                  <a:alpha val="0"/>
                </a:srgbClr>
              </a:clrTo>
            </a:clrChange>
          </a:blip>
          <a:srcRect t="11668" b="26135"/>
          <a:stretch>
            <a:fillRect/>
          </a:stretch>
        </p:blipFill>
        <p:spPr>
          <a:xfrm rot="660000">
            <a:off x="7541099" y="136892"/>
            <a:ext cx="1526307" cy="949788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176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176"/>
  <p:tag name="KSO_WM_TEMPLATE_MASTER_TYPE" val="0"/>
  <p:tag name="KSO_WM_TEMPLATE_COLOR_TYPE" val="1"/>
  <p:tag name="KSO_WM_UNIT_SHOW_EDIT_AREA_INDICATION" val="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454</Words>
  <Application>WPS 演示</Application>
  <PresentationFormat>宽屏</PresentationFormat>
  <Paragraphs>11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1" baseType="lpstr">
      <vt:lpstr>Arial</vt:lpstr>
      <vt:lpstr>宋体</vt:lpstr>
      <vt:lpstr>Wingdings</vt:lpstr>
      <vt:lpstr>微软雅黑</vt:lpstr>
      <vt:lpstr>Wingdings</vt:lpstr>
      <vt:lpstr>Calibri</vt:lpstr>
      <vt:lpstr>Times New Roman</vt:lpstr>
      <vt:lpstr>Arial Unicode MS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Administrator</cp:lastModifiedBy>
  <cp:revision>185</cp:revision>
  <dcterms:created xsi:type="dcterms:W3CDTF">2019-06-19T02:08:00Z</dcterms:created>
  <dcterms:modified xsi:type="dcterms:W3CDTF">2020-06-16T05:56:08Z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