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16" r:id="rId3"/>
    <p:sldId id="417" r:id="rId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28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42" y="914447"/>
            <a:ext cx="7349741" cy="2570532"/>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42" y="3560583"/>
            <a:ext cx="7349741" cy="1472476"/>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21" y="774040"/>
            <a:ext cx="8229982" cy="5483082"/>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42" y="2484128"/>
            <a:ext cx="7349741" cy="1018852"/>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42" y="3560583"/>
            <a:ext cx="7349741" cy="471624"/>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21" y="608431"/>
            <a:ext cx="8227282" cy="705636"/>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21" y="1490477"/>
            <a:ext cx="8227282" cy="475944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69" y="3848598"/>
            <a:ext cx="5826870" cy="766839"/>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69" y="4615438"/>
            <a:ext cx="5826870" cy="8676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21" y="608431"/>
            <a:ext cx="8227282" cy="70563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21" y="1501277"/>
            <a:ext cx="3882780" cy="4748644"/>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923" y="1501277"/>
            <a:ext cx="3882780" cy="4748644"/>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21" y="608431"/>
            <a:ext cx="8227282" cy="70563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21" y="1429274"/>
            <a:ext cx="4006986" cy="38162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21" y="1854095"/>
            <a:ext cx="4006986" cy="4395826"/>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7029" y="1421802"/>
            <a:ext cx="4006986" cy="38162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7029" y="1854095"/>
            <a:ext cx="4006986" cy="4395826"/>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21" y="608431"/>
            <a:ext cx="8227282" cy="70563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69" y="1555195"/>
            <a:ext cx="3924958" cy="4608432"/>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3021" y="1555280"/>
            <a:ext cx="3920582" cy="460823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456" y="914447"/>
            <a:ext cx="783036" cy="5029459"/>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32" y="914447"/>
            <a:ext cx="6877219" cy="5029459"/>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21" y="608431"/>
            <a:ext cx="8227282" cy="705636"/>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21" y="1490477"/>
            <a:ext cx="8227282" cy="475944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21" y="6314725"/>
            <a:ext cx="2025094" cy="316816"/>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143" y="6314725"/>
            <a:ext cx="2970138" cy="316816"/>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509" y="6314725"/>
            <a:ext cx="2025094" cy="316816"/>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nvPicPr>
        <p:blipFill>
          <a:blip r:embed="rId17"/>
          <a:stretch>
            <a:fillRect/>
          </a:stretch>
        </p:blipFill>
        <p:spPr>
          <a:xfrm>
            <a:off x="0" y="0"/>
            <a:ext cx="9201785" cy="6858635"/>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10360" algn="l"/>
          <a:tab pos="1610360" algn="l"/>
          <a:tab pos="1610360" algn="l"/>
          <a:tab pos="1610360"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 (1).jpg"/>
          <p:cNvPicPr/>
          <p:nvPr/>
        </p:nvPicPr>
        <p:blipFill>
          <a:blip r:embed="rId1"/>
          <a:srcRect l="2770" t="2532" b="10000"/>
          <a:stretch>
            <a:fillRect/>
          </a:stretch>
        </p:blipFill>
        <p:spPr>
          <a:xfrm>
            <a:off x="0" y="0"/>
            <a:ext cx="9144000" cy="6858000"/>
          </a:xfrm>
          <a:prstGeom prst="rect">
            <a:avLst/>
          </a:prstGeom>
        </p:spPr>
      </p:pic>
      <p:sp>
        <p:nvSpPr>
          <p:cNvPr id="11" name="TextBox 10"/>
          <p:cNvSpPr txBox="1"/>
          <p:nvPr/>
        </p:nvSpPr>
        <p:spPr>
          <a:xfrm>
            <a:off x="1214414" y="642918"/>
            <a:ext cx="7358114" cy="5693866"/>
          </a:xfrm>
          <a:prstGeom prst="rect">
            <a:avLst/>
          </a:prstGeom>
          <a:noFill/>
        </p:spPr>
        <p:txBody>
          <a:bodyPr wrap="square" rtlCol="0">
            <a:spAutoFit/>
          </a:bodyPr>
          <a:lstStyle/>
          <a:p>
            <a:pPr algn="ctr"/>
            <a:r>
              <a:rPr lang="en-US" dirty="0" smtClean="0"/>
              <a:t>         </a:t>
            </a:r>
            <a:r>
              <a:rPr lang="en-US" sz="3200" b="1" dirty="0" smtClean="0">
                <a:latin typeface="黑体" panose="02010609060101010101" pitchFamily="49" charset="-122"/>
                <a:ea typeface="黑体" panose="02010609060101010101" pitchFamily="49" charset="-122"/>
                <a:cs typeface="黑体" panose="02010609060101010101" pitchFamily="49" charset="-122"/>
              </a:rPr>
              <a:t>玩转区角 彰显个性</a:t>
            </a:r>
            <a:endParaRPr lang="en-US" sz="3200" b="1" dirty="0" smtClean="0">
              <a:latin typeface="黑体" panose="02010609060101010101" pitchFamily="49" charset="-122"/>
              <a:ea typeface="黑体" panose="02010609060101010101" pitchFamily="49" charset="-122"/>
              <a:cs typeface="黑体" panose="02010609060101010101" pitchFamily="49" charset="-122"/>
            </a:endParaRPr>
          </a:p>
          <a:p>
            <a:pPr algn="ctr"/>
            <a:r>
              <a:rPr lang="en-US" sz="3200" b="1" dirty="0" smtClean="0">
                <a:latin typeface="黑体" panose="02010609060101010101" pitchFamily="49" charset="-122"/>
                <a:ea typeface="黑体" panose="02010609060101010101" pitchFamily="49" charset="-122"/>
                <a:cs typeface="黑体" panose="02010609060101010101" pitchFamily="49" charset="-122"/>
              </a:rPr>
              <a:t>  </a:t>
            </a:r>
            <a:r>
              <a:rPr lang="en-US" sz="3200" b="1" dirty="0" smtClean="0">
                <a:latin typeface="黑体" panose="02010609060101010101" pitchFamily="49" charset="-122"/>
                <a:ea typeface="黑体" panose="02010609060101010101" pitchFamily="49" charset="-122"/>
                <a:cs typeface="黑体" panose="02010609060101010101" pitchFamily="49" charset="-122"/>
              </a:rPr>
              <a:t>           ——</a:t>
            </a:r>
            <a:r>
              <a:rPr lang="zh-CN" altLang="en-US" sz="3200" b="1" dirty="0" smtClean="0">
                <a:latin typeface="黑体" panose="02010609060101010101" pitchFamily="49" charset="-122"/>
                <a:ea typeface="黑体" panose="02010609060101010101" pitchFamily="49" charset="-122"/>
                <a:cs typeface="黑体" panose="02010609060101010101" pitchFamily="49" charset="-122"/>
              </a:rPr>
              <a:t>特色区域观摩活动</a:t>
            </a:r>
            <a:endParaRPr lang="en-US" sz="3200" b="1" dirty="0" smtClean="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dirty="0"/>
              <a:t>       </a:t>
            </a:r>
            <a:r>
              <a:rPr sz="2000" dirty="0"/>
              <a:t> </a:t>
            </a:r>
            <a:r>
              <a:rPr lang="en-US" sz="2000" dirty="0" smtClean="0"/>
              <a:t> </a:t>
            </a:r>
            <a:r>
              <a:rPr sz="2000" b="1" dirty="0" smtClean="0"/>
              <a:t>为了更好地丰富区域活动</a:t>
            </a:r>
            <a:r>
              <a:rPr sz="2000" b="1" dirty="0"/>
              <a:t>，体现班级区域特色，促进幼儿的个性化发展，越溪实验小学附属幼儿园于11月25日对大、中、小三个年龄班的区域游戏进行了观摩评比。</a:t>
            </a:r>
            <a:endParaRPr sz="2000" b="1" dirty="0"/>
          </a:p>
          <a:p>
            <a:pPr>
              <a:lnSpc>
                <a:spcPct val="150000"/>
              </a:lnSpc>
            </a:pPr>
            <a:r>
              <a:rPr lang="zh-CN" altLang="en-US" sz="2000" b="1" dirty="0" smtClean="0"/>
              <a:t>         班级</a:t>
            </a:r>
            <a:r>
              <a:rPr sz="2000" b="1" dirty="0" smtClean="0"/>
              <a:t>美工区根据幼儿的年龄特征投入了丰富的材料</a:t>
            </a:r>
            <a:r>
              <a:rPr sz="2000" b="1" dirty="0"/>
              <a:t>，促进幼儿对游戏材料的想象与使用各班老师结合现场介绍了自己班级区域活动的规划、材料投放、设计亮点中的亮点和特色，时而小声交流、时而认真记录，边观察边学习。</a:t>
            </a:r>
            <a:endParaRPr sz="2000" b="1" dirty="0"/>
          </a:p>
          <a:p>
            <a:pPr>
              <a:lnSpc>
                <a:spcPct val="150000"/>
              </a:lnSpc>
            </a:pPr>
            <a:r>
              <a:rPr sz="2000" b="1" dirty="0"/>
              <a:t>         此次观摩评比活动给全园教师提供了一个展示的舞台，对幼儿园课程游戏化的推进起到了重要的促进作用，也让教师在评比中相互学习，取长补短，让幼儿在区域中快乐游戏、快乐成长！</a:t>
            </a:r>
            <a:endParaRP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7422" y="500042"/>
            <a:ext cx="4386580" cy="583565"/>
          </a:xfrm>
          <a:prstGeom prst="rect">
            <a:avLst/>
          </a:prstGeom>
          <a:noFill/>
        </p:spPr>
        <p:txBody>
          <a:bodyPr wrap="square" rtlCol="0" anchor="t">
            <a:spAutoFit/>
          </a:bodyPr>
          <a:lstStyle/>
          <a:p>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mn-ea"/>
              </a:rPr>
              <a:t>特色区域观摩活动照片</a:t>
            </a:r>
            <a:endPar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3" name="图片 2" descr="E44A4005"/>
          <p:cNvPicPr>
            <a:picLocks noChangeAspect="1"/>
          </p:cNvPicPr>
          <p:nvPr/>
        </p:nvPicPr>
        <p:blipFill>
          <a:blip r:embed="rId1" cstate="print"/>
          <a:stretch>
            <a:fillRect/>
          </a:stretch>
        </p:blipFill>
        <p:spPr>
          <a:xfrm>
            <a:off x="644525" y="1334135"/>
            <a:ext cx="3907790" cy="2432685"/>
          </a:xfrm>
          <a:prstGeom prst="rect">
            <a:avLst/>
          </a:prstGeom>
        </p:spPr>
      </p:pic>
      <p:pic>
        <p:nvPicPr>
          <p:cNvPr id="4" name="图片 3" descr="E44A4049"/>
          <p:cNvPicPr>
            <a:picLocks noChangeAspect="1"/>
          </p:cNvPicPr>
          <p:nvPr/>
        </p:nvPicPr>
        <p:blipFill>
          <a:blip r:embed="rId2" cstate="print"/>
          <a:stretch>
            <a:fillRect/>
          </a:stretch>
        </p:blipFill>
        <p:spPr>
          <a:xfrm>
            <a:off x="4851400" y="1334135"/>
            <a:ext cx="3638550" cy="2425700"/>
          </a:xfrm>
          <a:prstGeom prst="rect">
            <a:avLst/>
          </a:prstGeom>
        </p:spPr>
      </p:pic>
      <p:pic>
        <p:nvPicPr>
          <p:cNvPr id="5" name="图片 4" descr="E44A3963"/>
          <p:cNvPicPr>
            <a:picLocks noChangeAspect="1"/>
          </p:cNvPicPr>
          <p:nvPr/>
        </p:nvPicPr>
        <p:blipFill>
          <a:blip r:embed="rId3" cstate="print"/>
          <a:stretch>
            <a:fillRect/>
          </a:stretch>
        </p:blipFill>
        <p:spPr>
          <a:xfrm>
            <a:off x="644525" y="4084320"/>
            <a:ext cx="3907155" cy="2604770"/>
          </a:xfrm>
          <a:prstGeom prst="rect">
            <a:avLst/>
          </a:prstGeom>
        </p:spPr>
      </p:pic>
      <p:pic>
        <p:nvPicPr>
          <p:cNvPr id="6" name="图片 5" descr="E44A4040"/>
          <p:cNvPicPr>
            <a:picLocks noChangeAspect="1"/>
          </p:cNvPicPr>
          <p:nvPr/>
        </p:nvPicPr>
        <p:blipFill>
          <a:blip r:embed="rId4" cstate="print"/>
          <a:stretch>
            <a:fillRect/>
          </a:stretch>
        </p:blipFill>
        <p:spPr>
          <a:xfrm>
            <a:off x="4851400" y="4084320"/>
            <a:ext cx="3637915" cy="2605405"/>
          </a:xfrm>
          <a:prstGeom prst="rect">
            <a:avLst/>
          </a:prstGeom>
        </p:spPr>
      </p:pic>
      <p:pic>
        <p:nvPicPr>
          <p:cNvPr id="7" name="图片 6" descr="微信图片_20181017100614"/>
          <p:cNvPicPr>
            <a:picLocks noChangeAspect="1"/>
          </p:cNvPicPr>
          <p:nvPr/>
        </p:nvPicPr>
        <p:blipFill>
          <a:blip r:embed="rId5" cstate="print">
            <a:clrChange>
              <a:clrFrom>
                <a:srgbClr val="FAFAFA">
                  <a:alpha val="100000"/>
                </a:srgbClr>
              </a:clrFrom>
              <a:clrTo>
                <a:srgbClr val="FAFAFA">
                  <a:alpha val="100000"/>
                  <a:alpha val="0"/>
                </a:srgbClr>
              </a:clrTo>
            </a:clrChange>
          </a:blip>
          <a:srcRect l="7158" t="14697" r="1416" b="26963"/>
          <a:stretch>
            <a:fillRect/>
          </a:stretch>
        </p:blipFill>
        <p:spPr>
          <a:xfrm rot="20640000">
            <a:off x="81725" y="235628"/>
            <a:ext cx="1190808" cy="760347"/>
          </a:xfrm>
          <a:prstGeom prst="rect">
            <a:avLst/>
          </a:prstGeom>
        </p:spPr>
      </p:pic>
      <p:pic>
        <p:nvPicPr>
          <p:cNvPr id="8" name="图片 7" descr="微信图片_201810171006141"/>
          <p:cNvPicPr>
            <a:picLocks noChangeAspect="1"/>
          </p:cNvPicPr>
          <p:nvPr/>
        </p:nvPicPr>
        <p:blipFill>
          <a:blip r:embed="rId6" cstate="print">
            <a:clrChange>
              <a:clrFrom>
                <a:srgbClr val="F3FCFB">
                  <a:alpha val="100000"/>
                </a:srgbClr>
              </a:clrFrom>
              <a:clrTo>
                <a:srgbClr val="F3FCFB">
                  <a:alpha val="100000"/>
                  <a:alpha val="0"/>
                </a:srgbClr>
              </a:clrTo>
            </a:clrChange>
          </a:blip>
          <a:srcRect t="11668" b="26135"/>
          <a:stretch>
            <a:fillRect/>
          </a:stretch>
        </p:blipFill>
        <p:spPr>
          <a:xfrm rot="660000">
            <a:off x="7538295" y="137131"/>
            <a:ext cx="1528978" cy="95145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Words>
  <Application>WPS 演示</Application>
  <PresentationFormat>宽屏</PresentationFormat>
  <Paragraphs>8</Paragraphs>
  <Slides>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微软雅黑</vt:lpstr>
      <vt:lpstr>Wingdings</vt:lpstr>
      <vt:lpstr>黑体</vt:lpstr>
      <vt:lpstr>Arial Unicode MS</vt:lpstr>
      <vt:lpstr>Calibri</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174</cp:revision>
  <dcterms:created xsi:type="dcterms:W3CDTF">2019-06-19T02:08:00Z</dcterms:created>
  <dcterms:modified xsi:type="dcterms:W3CDTF">2020-06-16T05:53:36Z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